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9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9999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00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56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51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02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27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55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25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19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3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2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87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44539-D107-462C-8B1F-7855DAB36613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6BF92-C965-42E8-B3A2-25B9B33ECE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49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900" y="2459504"/>
            <a:ext cx="11404600" cy="2145268"/>
          </a:xfrm>
          <a:prstGeom prst="roundRect">
            <a:avLst/>
          </a:prstGeom>
          <a:solidFill>
            <a:srgbClr val="000066">
              <a:alpha val="69020"/>
            </a:srgbClr>
          </a:solidFill>
        </p:spPr>
        <p:style>
          <a:lnRef idx="2">
            <a:schemeClr val="accent5">
              <a:shade val="50000"/>
            </a:schemeClr>
          </a:lnRef>
          <a:fillRef idx="1003">
            <a:schemeClr val="dk2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Fusion of optical and SAR images based on deep learning to reconstruct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Candara" panose="020E0502030303020204" pitchFamily="34" charset="0"/>
              </a:rPr>
              <a:t>vegetation NDVI time series in cloud-prone regions</a:t>
            </a:r>
            <a:endParaRPr lang="en-IN" sz="4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9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216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Attention: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3262312"/>
            <a:ext cx="56007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3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216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Attention: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265" y="1760351"/>
            <a:ext cx="6427694" cy="3618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9647" y="5741894"/>
            <a:ext cx="36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latin typeface="Candara" panose="020E0502030303020204" pitchFamily="34" charset="0"/>
              </a:rPr>
              <a:t>Daenerys </a:t>
            </a:r>
            <a:r>
              <a:rPr lang="en-IN" dirty="0" err="1" smtClean="0">
                <a:latin typeface="Candara" panose="020E0502030303020204" pitchFamily="34" charset="0"/>
              </a:rPr>
              <a:t>targaryen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32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321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Self-Attention:</a:t>
            </a:r>
            <a:endParaRPr lang="en-I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1760351"/>
            <a:ext cx="8536558" cy="48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3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Multi-Head Attention: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1760351"/>
            <a:ext cx="8052547" cy="452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7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Multi-Head Attention: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8" y="1760351"/>
            <a:ext cx="9005047" cy="506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Multi-Head Attention: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41" y="1906121"/>
            <a:ext cx="8803341" cy="49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Multi-Head Attention: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47" y="1760351"/>
            <a:ext cx="9045388" cy="508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3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Multi-Head Attention: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41" y="1906121"/>
            <a:ext cx="8803341" cy="49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Multi-Head Attention: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1" y="1760351"/>
            <a:ext cx="8453718" cy="47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7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Multi-Head Attention: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76" y="1760351"/>
            <a:ext cx="8668871" cy="48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2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7674" y="203200"/>
            <a:ext cx="782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What is NDVI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494" y="1237129"/>
            <a:ext cx="1176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N</a:t>
            </a:r>
            <a:r>
              <a:rPr lang="en-IN" dirty="0" smtClean="0">
                <a:latin typeface="Candara" panose="020E0502030303020204" pitchFamily="34" charset="0"/>
              </a:rPr>
              <a:t>ormalized difference vegetation index (NDVI)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Range -1 to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V</a:t>
            </a:r>
            <a:r>
              <a:rPr lang="en-US" dirty="0" smtClean="0">
                <a:latin typeface="Candara" panose="020E0502030303020204" pitchFamily="34" charset="0"/>
              </a:rPr>
              <a:t>egetation monitoring and health evaluation</a:t>
            </a: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76" y="2160459"/>
            <a:ext cx="7718611" cy="40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47" y="1361515"/>
            <a:ext cx="9771529" cy="54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47" y="1361515"/>
            <a:ext cx="9771529" cy="54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47" y="1267385"/>
            <a:ext cx="9771529" cy="54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941" y="1075765"/>
            <a:ext cx="330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ndara" panose="020E0502030303020204" pitchFamily="34" charset="0"/>
              </a:rPr>
              <a:t>Decoder:</a:t>
            </a:r>
            <a:endParaRPr lang="en-IN" sz="2800" dirty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12" y="1598985"/>
            <a:ext cx="8991599" cy="5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941" y="1075765"/>
            <a:ext cx="3307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ndara" panose="020E0502030303020204" pitchFamily="34" charset="0"/>
              </a:rPr>
              <a:t>Decoder:</a:t>
            </a:r>
            <a:endParaRPr lang="en-IN" sz="2800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40" y="1598985"/>
            <a:ext cx="9349360" cy="52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8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147" y="805608"/>
            <a:ext cx="4137929" cy="60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ndara" panose="020E0502030303020204" pitchFamily="34" charset="0"/>
              </a:rPr>
              <a:t>Prediction consistency of time series </a:t>
            </a:r>
            <a:r>
              <a:rPr lang="en-US" sz="2800" b="1" dirty="0" smtClean="0">
                <a:latin typeface="Candara" panose="020E0502030303020204" pitchFamily="34" charset="0"/>
              </a:rPr>
              <a:t>NDVI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118" y="1264024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this study </a:t>
            </a:r>
            <a:r>
              <a:rPr lang="en-US" dirty="0" smtClean="0">
                <a:latin typeface="Candara" panose="020E0502030303020204" pitchFamily="34" charset="0"/>
              </a:rPr>
              <a:t>selected crop, </a:t>
            </a:r>
            <a:r>
              <a:rPr lang="en-US" dirty="0">
                <a:latin typeface="Candara" panose="020E0502030303020204" pitchFamily="34" charset="0"/>
              </a:rPr>
              <a:t>forest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separate </a:t>
            </a:r>
            <a:r>
              <a:rPr lang="en-US" dirty="0" smtClean="0">
                <a:latin typeface="Candara" panose="020E0502030303020204" pitchFamily="34" charset="0"/>
              </a:rPr>
              <a:t>model was trained using the crop and forest pixels of the NDVI and RVI time series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87" y="2835368"/>
            <a:ext cx="87058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4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ndara" panose="020E0502030303020204" pitchFamily="34" charset="0"/>
              </a:rPr>
              <a:t>Prediction consistency of time series </a:t>
            </a:r>
            <a:r>
              <a:rPr lang="en-US" sz="2800" b="1" dirty="0" smtClean="0">
                <a:latin typeface="Candara" panose="020E0502030303020204" pitchFamily="34" charset="0"/>
              </a:rPr>
              <a:t>NDVI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49" y="963986"/>
            <a:ext cx="112109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1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Seasonal analysis of prediction NDVI errors of different vegetation</a:t>
            </a:r>
          </a:p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types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423987"/>
            <a:ext cx="95250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8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Seasonal analysis of prediction NDVI errors of different vegetation</a:t>
            </a:r>
          </a:p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types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7882" y="1236495"/>
            <a:ext cx="1145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latin typeface="Candara" panose="020E0502030303020204" pitchFamily="34" charset="0"/>
              </a:rPr>
              <a:t>Evaluation </a:t>
            </a:r>
            <a:r>
              <a:rPr lang="en-IN" i="1" dirty="0" smtClean="0">
                <a:latin typeface="Candara" panose="020E0502030303020204" pitchFamily="34" charset="0"/>
              </a:rPr>
              <a:t>indicators</a:t>
            </a:r>
            <a:r>
              <a:rPr lang="en-IN" dirty="0">
                <a:latin typeface="Candara" panose="020E0502030303020204" pitchFamily="34" charset="0"/>
              </a:rPr>
              <a:t>:</a:t>
            </a:r>
            <a:r>
              <a:rPr lang="en-IN" dirty="0" smtClean="0">
                <a:latin typeface="Candara" panose="020E0502030303020204" pitchFamily="34" charset="0"/>
              </a:rPr>
              <a:t/>
            </a:r>
            <a:br>
              <a:rPr lang="en-IN" dirty="0" smtClean="0">
                <a:latin typeface="Candara" panose="020E0502030303020204" pitchFamily="34" charset="0"/>
              </a:rPr>
            </a:b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coefficient of determination (R2), the root mean squared error (RMSE), the normalized root mean square error (NRMSE), the mean absolute error (MAE) and structural similarity index (SSIM)</a:t>
            </a: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13" y="2436824"/>
            <a:ext cx="7411571" cy="43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7674" y="203200"/>
            <a:ext cx="782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What is NDVI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24" y="787773"/>
            <a:ext cx="7056717" cy="39648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8353" y="5405718"/>
            <a:ext cx="6118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Candara" panose="020E0502030303020204" pitchFamily="34" charset="0"/>
              </a:rPr>
              <a:t>NDVI =</a:t>
            </a:r>
            <a:r>
              <a:rPr lang="en-IN" sz="2800" dirty="0" smtClean="0">
                <a:latin typeface="Candara" panose="020E0502030303020204" pitchFamily="34" charset="0"/>
              </a:rPr>
              <a:t> </a:t>
            </a:r>
            <a:r>
              <a:rPr lang="en-IN" sz="2800" dirty="0">
                <a:latin typeface="Candara" panose="020E0502030303020204" pitchFamily="34" charset="0"/>
              </a:rPr>
              <a:t>(NIR - Red) / (NIR + Red)</a:t>
            </a:r>
          </a:p>
        </p:txBody>
      </p:sp>
    </p:spTree>
    <p:extLst>
      <p:ext uri="{BB962C8B-B14F-4D97-AF65-F5344CB8AC3E}">
        <p14:creationId xmlns:p14="http://schemas.microsoft.com/office/powerpoint/2010/main" val="68551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Seasonal analysis of prediction NDVI errors of different vegetation</a:t>
            </a:r>
          </a:p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types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38" y="2313335"/>
            <a:ext cx="9266723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6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latin typeface="Candara" panose="020E0502030303020204" pitchFamily="34" charset="0"/>
              </a:rPr>
              <a:t>Comparison of TTSM and other methods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943100"/>
            <a:ext cx="98583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0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latin typeface="Candara" panose="020E0502030303020204" pitchFamily="34" charset="0"/>
              </a:rPr>
              <a:t>Effect of sample size on the TTSM model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07" y="1262622"/>
            <a:ext cx="66103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TTSM performance at the plot scale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6" y="1332659"/>
            <a:ext cx="66770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0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Challenges of TTSM in vegetation NDVI prediction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064" y="1922930"/>
            <a:ext cx="11335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SAR data still have much noise even after speckle filtering by the </a:t>
            </a:r>
            <a:r>
              <a:rPr lang="en-US" dirty="0" err="1" smtClean="0"/>
              <a:t>RefinedLee</a:t>
            </a:r>
            <a:r>
              <a:rPr lang="en-US" dirty="0" smtClean="0"/>
              <a:t>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Unable to predict correctly for snow covered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low </a:t>
            </a:r>
            <a:r>
              <a:rPr lang="en-IN" dirty="0" smtClean="0"/>
              <a:t>prediction accuracy due to abrupt change crop NDVI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mismatched time window in SAR data and optical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Unsatisfactory results for mixed vegetation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422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Challenges of TTSM in vegetation NDVI prediction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72" y="1898556"/>
            <a:ext cx="10088653" cy="33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5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Challenges of TTSM in vegetation NDVI prediction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47" y="795337"/>
            <a:ext cx="5931104" cy="60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2388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future works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9624" y="1116106"/>
            <a:ext cx="11577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Since the research aims at areas contaminated by clouds, it presupposes the ability to detect cloud-covered areas, which limits the application of our model. This problem will be further investigated and addressed.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ata fusion is conducted at raw SAR and optical data, and the feature-level and decision-level fusion is also interesting.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Exploiting the excellent spatial feature extraction capabilities of CNN to improve the computation cost of TTSM.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52" y="3180930"/>
            <a:ext cx="6537013" cy="36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4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1637" y="2891117"/>
            <a:ext cx="9816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Candara" panose="020E0502030303020204" pitchFamily="34" charset="0"/>
              </a:rPr>
              <a:t>Thank you</a:t>
            </a:r>
            <a:endParaRPr lang="en-IN" sz="66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3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Why NDVI reconstruction required and How it can be done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0988" y="2084294"/>
            <a:ext cx="10932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O</a:t>
            </a:r>
            <a:r>
              <a:rPr lang="en-US" dirty="0" smtClean="0">
                <a:latin typeface="Candara" panose="020E0502030303020204" pitchFamily="34" charset="0"/>
              </a:rPr>
              <a:t>ptical remote sensing data often suffer from a large amount of missing information due to sensor failures and harsh atmospheric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Synthetic aperture radar </a:t>
            </a:r>
            <a:r>
              <a:rPr lang="en-US" dirty="0">
                <a:latin typeface="Candara" panose="020E0502030303020204" pitchFamily="34" charset="0"/>
              </a:rPr>
              <a:t>(SAR) offers a new approach to filling in missing optical data</a:t>
            </a:r>
            <a:r>
              <a:rPr lang="en-US" dirty="0" smtClean="0">
                <a:latin typeface="Candara" panose="020E05020303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 Transformer Temporal-spatial Model (TTSM)</a:t>
            </a:r>
          </a:p>
        </p:txBody>
      </p:sp>
    </p:spTree>
    <p:extLst>
      <p:ext uri="{BB962C8B-B14F-4D97-AF65-F5344CB8AC3E}">
        <p14:creationId xmlns:p14="http://schemas.microsoft.com/office/powerpoint/2010/main" val="34436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Study area and data preparation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7882" y="1075765"/>
            <a:ext cx="10932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south of the </a:t>
            </a:r>
            <a:r>
              <a:rPr lang="en-US" dirty="0" err="1" smtClean="0">
                <a:latin typeface="Candara" panose="020E0502030303020204" pitchFamily="34" charset="0"/>
              </a:rPr>
              <a:t>Songnen</a:t>
            </a:r>
            <a:r>
              <a:rPr lang="en-US" dirty="0" smtClean="0">
                <a:latin typeface="Candara" panose="020E0502030303020204" pitchFamily="34" charset="0"/>
              </a:rPr>
              <a:t> Plain, the south bank of the Songhua River,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optical data was obtained from the Copernicus Sentinel-2 mission for the period from February 2020 to December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All Sentinel-2 images used in this study were obtained from the Google Earth Engine (GEE)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10 m NDVI were obtained from the “B8′′ and ”B4′′ bands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SAR data were obtained from the Copernicus Sentinel-1 mission.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SAR image collection named “Copernicus/S1_GRD” in the GEE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77" y="4629768"/>
            <a:ext cx="9270068" cy="22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ndara" panose="020E0502030303020204" pitchFamily="34" charset="0"/>
              </a:rPr>
              <a:t>Study area and data preparation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412" y="805608"/>
            <a:ext cx="51054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3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753" y="2339788"/>
            <a:ext cx="1112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TTSM uses temporal and spatial dependencies of NDVI and RVI to predict the missing NDVI for cloudy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Transformer uses multi head </a:t>
            </a:r>
            <a:r>
              <a:rPr lang="en-IN" dirty="0"/>
              <a:t>self-attention </a:t>
            </a:r>
            <a:r>
              <a:rPr lang="en-IN" dirty="0" smtClean="0"/>
              <a:t>mechanism and positional embedding that allow parallel computation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279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3" y="1237131"/>
            <a:ext cx="3617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Candara" panose="020E0502030303020204" pitchFamily="34" charset="0"/>
              </a:rPr>
              <a:t>Positional Embedding:</a:t>
            </a:r>
            <a:endParaRPr lang="en-IN" sz="2800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8" y="1941419"/>
            <a:ext cx="3974726" cy="1145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64" y="2191874"/>
            <a:ext cx="8295336" cy="46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0471" y="282388"/>
            <a:ext cx="716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smtClean="0">
                <a:latin typeface="Candara" panose="020E0502030303020204" pitchFamily="34" charset="0"/>
              </a:rPr>
              <a:t>Transformer Temporal-spatial Model (TTSM)</a:t>
            </a:r>
            <a:endParaRPr lang="en-IN" sz="2800" b="1" dirty="0">
              <a:latin typeface="Candara" panose="020E05020303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5494" y="1237131"/>
            <a:ext cx="216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Attention: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705100"/>
            <a:ext cx="57626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661</Words>
  <Application>Microsoft Office PowerPoint</Application>
  <PresentationFormat>Widescreen</PresentationFormat>
  <Paragraphs>104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Candara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BRAJ RAJ NAGAR</dc:creator>
  <cp:lastModifiedBy>BRAJ RAJ NAGAR</cp:lastModifiedBy>
  <cp:revision>69</cp:revision>
  <dcterms:created xsi:type="dcterms:W3CDTF">2023-03-19T09:47:33Z</dcterms:created>
  <dcterms:modified xsi:type="dcterms:W3CDTF">2023-03-20T07:48:10Z</dcterms:modified>
</cp:coreProperties>
</file>